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66" r:id="rId3"/>
    <p:sldId id="271" r:id="rId4"/>
    <p:sldId id="257" r:id="rId5"/>
    <p:sldId id="1022" r:id="rId6"/>
    <p:sldId id="1020" r:id="rId7"/>
    <p:sldId id="1016" r:id="rId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923940-08AB-B11F-FFCC-3C4CEC34FAB0}" name="Gabriela Badi" initials="GB" userId="91a145cca1544c9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7F9"/>
    <a:srgbClr val="C3CCDD"/>
    <a:srgbClr val="F48452"/>
    <a:srgbClr val="077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5024" autoAdjust="0"/>
  </p:normalViewPr>
  <p:slideViewPr>
    <p:cSldViewPr snapToGrid="0">
      <p:cViewPr varScale="1">
        <p:scale>
          <a:sx n="78" d="100"/>
          <a:sy n="78" d="100"/>
        </p:scale>
        <p:origin x="15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1FBA68-29ED-4A10-A07F-B3A708572FCA}" type="doc">
      <dgm:prSet loTypeId="urn:microsoft.com/office/officeart/2005/8/layout/hList2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384C387-753A-4314-8168-A13F4B538671}" type="pres">
      <dgm:prSet presAssocID="{DB1FBA68-29ED-4A10-A07F-B3A708572FCA}" presName="linearFlow" presStyleCnt="0">
        <dgm:presLayoutVars>
          <dgm:dir/>
          <dgm:animLvl val="lvl"/>
          <dgm:resizeHandles/>
        </dgm:presLayoutVars>
      </dgm:prSet>
      <dgm:spPr/>
    </dgm:pt>
  </dgm:ptLst>
  <dgm:cxnLst>
    <dgm:cxn modelId="{2DFAB5D4-C059-40A2-8A3B-ABD194C0DD35}" type="presOf" srcId="{DB1FBA68-29ED-4A10-A07F-B3A708572FCA}" destId="{9384C387-753A-4314-8168-A13F4B538671}" srcOrd="0" destOrd="0" presId="urn:microsoft.com/office/officeart/2005/8/layout/hList2#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99E705-DCDB-4DC9-949E-9F2856F2657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7D67C1C6-3422-40F2-99B3-AD5C7FAC2723}">
      <dgm:prSet phldrT="[Text]"/>
      <dgm:spPr>
        <a:solidFill>
          <a:srgbClr val="92D050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1" dirty="0">
              <a:latin typeface="Arial" pitchFamily="34" charset="0"/>
              <a:cs typeface="Arial" pitchFamily="34" charset="0"/>
            </a:rPr>
            <a:t>120</a:t>
          </a:r>
          <a:endParaRPr lang="es-AR" b="1" dirty="0">
            <a:latin typeface="Arial" pitchFamily="34" charset="0"/>
            <a:cs typeface="Arial" pitchFamily="34" charset="0"/>
          </a:endParaRPr>
        </a:p>
      </dgm:t>
    </dgm:pt>
    <dgm:pt modelId="{A5C97974-DA7E-4239-8926-87C5839F6C6E}" type="parTrans" cxnId="{AFD8A6E5-AB2A-4714-89D0-C97E5AC01EE3}">
      <dgm:prSet/>
      <dgm:spPr/>
      <dgm:t>
        <a:bodyPr/>
        <a:lstStyle/>
        <a:p>
          <a:endParaRPr lang="es-AR"/>
        </a:p>
      </dgm:t>
    </dgm:pt>
    <dgm:pt modelId="{5E59F715-52D5-4A57-9BF6-7EB705186972}" type="sibTrans" cxnId="{AFD8A6E5-AB2A-4714-89D0-C97E5AC01EE3}">
      <dgm:prSet/>
      <dgm:spPr/>
      <dgm:t>
        <a:bodyPr/>
        <a:lstStyle/>
        <a:p>
          <a:endParaRPr lang="es-AR"/>
        </a:p>
      </dgm:t>
    </dgm:pt>
    <dgm:pt modelId="{57F1B03C-4B28-46FB-9A38-9182CFAAA85B}">
      <dgm:prSet phldrT="[Text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bg1"/>
          </a:solidFill>
        </a:ln>
        <a:effectLst/>
      </dgm:spPr>
      <dgm:t>
        <a:bodyPr lIns="144000" rIns="144000"/>
        <a:lstStyle/>
        <a:p>
          <a:pPr algn="ctr"/>
          <a:r>
            <a:rPr lang="es-AR" sz="1400" b="1" dirty="0">
              <a:latin typeface="Arial" pitchFamily="34" charset="0"/>
              <a:cs typeface="Arial" pitchFamily="34" charset="0"/>
            </a:rPr>
            <a:t>Volcanes Activos (según registros históricos)</a:t>
          </a:r>
        </a:p>
      </dgm:t>
    </dgm:pt>
    <dgm:pt modelId="{48FEDDB0-25C6-431E-8499-4B4781D24981}" type="parTrans" cxnId="{06F13489-4868-4A98-9FA8-0730FC7A5DDC}">
      <dgm:prSet/>
      <dgm:spPr/>
      <dgm:t>
        <a:bodyPr/>
        <a:lstStyle/>
        <a:p>
          <a:endParaRPr lang="es-AR"/>
        </a:p>
      </dgm:t>
    </dgm:pt>
    <dgm:pt modelId="{FB5D09BD-F073-4E84-8540-30DB98C2AE0D}" type="sibTrans" cxnId="{06F13489-4868-4A98-9FA8-0730FC7A5DDC}">
      <dgm:prSet/>
      <dgm:spPr/>
      <dgm:t>
        <a:bodyPr/>
        <a:lstStyle/>
        <a:p>
          <a:endParaRPr lang="es-AR"/>
        </a:p>
      </dgm:t>
    </dgm:pt>
    <dgm:pt modelId="{61C2A90C-32BA-477B-892B-865CD12EE2B0}" type="pres">
      <dgm:prSet presAssocID="{AA99E705-DCDB-4DC9-949E-9F2856F26570}" presName="list" presStyleCnt="0">
        <dgm:presLayoutVars>
          <dgm:dir/>
          <dgm:animLvl val="lvl"/>
        </dgm:presLayoutVars>
      </dgm:prSet>
      <dgm:spPr/>
    </dgm:pt>
    <dgm:pt modelId="{58332D4A-E0BD-4774-83DF-40D02ED41BFE}" type="pres">
      <dgm:prSet presAssocID="{7D67C1C6-3422-40F2-99B3-AD5C7FAC2723}" presName="posSpace" presStyleCnt="0"/>
      <dgm:spPr/>
    </dgm:pt>
    <dgm:pt modelId="{9AE11543-76D1-41F4-A757-FA9B581899A6}" type="pres">
      <dgm:prSet presAssocID="{7D67C1C6-3422-40F2-99B3-AD5C7FAC2723}" presName="vertFlow" presStyleCnt="0"/>
      <dgm:spPr/>
    </dgm:pt>
    <dgm:pt modelId="{F6AF6A52-1ACD-4419-BFF4-489381574F2A}" type="pres">
      <dgm:prSet presAssocID="{7D67C1C6-3422-40F2-99B3-AD5C7FAC2723}" presName="topSpace" presStyleCnt="0"/>
      <dgm:spPr/>
    </dgm:pt>
    <dgm:pt modelId="{968A2140-DE57-4E5F-8F67-0B2F4A31FBE6}" type="pres">
      <dgm:prSet presAssocID="{7D67C1C6-3422-40F2-99B3-AD5C7FAC2723}" presName="firstComp" presStyleCnt="0"/>
      <dgm:spPr/>
    </dgm:pt>
    <dgm:pt modelId="{91808BA0-C1D8-44A2-8410-5D0C24A73FC3}" type="pres">
      <dgm:prSet presAssocID="{7D67C1C6-3422-40F2-99B3-AD5C7FAC2723}" presName="firstChild" presStyleLbl="bgAccFollowNode1" presStyleIdx="0" presStyleCnt="1" custScaleX="117590" custLinFactNeighborX="-23520" custLinFactNeighborY="100"/>
      <dgm:spPr/>
    </dgm:pt>
    <dgm:pt modelId="{A447F74D-5D44-404A-8948-6F997368FF8B}" type="pres">
      <dgm:prSet presAssocID="{7D67C1C6-3422-40F2-99B3-AD5C7FAC2723}" presName="firstChildTx" presStyleLbl="bgAccFollowNode1" presStyleIdx="0" presStyleCnt="1">
        <dgm:presLayoutVars>
          <dgm:bulletEnabled val="1"/>
        </dgm:presLayoutVars>
      </dgm:prSet>
      <dgm:spPr/>
    </dgm:pt>
    <dgm:pt modelId="{4F86C9EA-53A4-4361-80BD-4AFC2CC11EEA}" type="pres">
      <dgm:prSet presAssocID="{7D67C1C6-3422-40F2-99B3-AD5C7FAC2723}" presName="negSpace" presStyleCnt="0"/>
      <dgm:spPr/>
    </dgm:pt>
    <dgm:pt modelId="{FF6C6705-19C1-4149-94D6-9E8026CAE2F1}" type="pres">
      <dgm:prSet presAssocID="{7D67C1C6-3422-40F2-99B3-AD5C7FAC2723}" presName="circle" presStyleLbl="node1" presStyleIdx="0" presStyleCnt="1" custScaleX="82327" custScaleY="82325" custLinFactNeighborX="-35694" custLinFactNeighborY="-100"/>
      <dgm:spPr/>
    </dgm:pt>
  </dgm:ptLst>
  <dgm:cxnLst>
    <dgm:cxn modelId="{348C7278-30E3-484F-B980-9A7F1B9E83E1}" type="presOf" srcId="{AA99E705-DCDB-4DC9-949E-9F2856F26570}" destId="{61C2A90C-32BA-477B-892B-865CD12EE2B0}" srcOrd="0" destOrd="0" presId="urn:microsoft.com/office/officeart/2005/8/layout/hList9"/>
    <dgm:cxn modelId="{7E11FD7D-410E-40A0-B3B5-A971A034E31A}" type="presOf" srcId="{57F1B03C-4B28-46FB-9A38-9182CFAAA85B}" destId="{91808BA0-C1D8-44A2-8410-5D0C24A73FC3}" srcOrd="0" destOrd="0" presId="urn:microsoft.com/office/officeart/2005/8/layout/hList9"/>
    <dgm:cxn modelId="{06F13489-4868-4A98-9FA8-0730FC7A5DDC}" srcId="{7D67C1C6-3422-40F2-99B3-AD5C7FAC2723}" destId="{57F1B03C-4B28-46FB-9A38-9182CFAAA85B}" srcOrd="0" destOrd="0" parTransId="{48FEDDB0-25C6-431E-8499-4B4781D24981}" sibTransId="{FB5D09BD-F073-4E84-8540-30DB98C2AE0D}"/>
    <dgm:cxn modelId="{62090BC9-2567-4935-A98D-EB1B71B031A2}" type="presOf" srcId="{57F1B03C-4B28-46FB-9A38-9182CFAAA85B}" destId="{A447F74D-5D44-404A-8948-6F997368FF8B}" srcOrd="1" destOrd="0" presId="urn:microsoft.com/office/officeart/2005/8/layout/hList9"/>
    <dgm:cxn modelId="{AFD8A6E5-AB2A-4714-89D0-C97E5AC01EE3}" srcId="{AA99E705-DCDB-4DC9-949E-9F2856F26570}" destId="{7D67C1C6-3422-40F2-99B3-AD5C7FAC2723}" srcOrd="0" destOrd="0" parTransId="{A5C97974-DA7E-4239-8926-87C5839F6C6E}" sibTransId="{5E59F715-52D5-4A57-9BF6-7EB705186972}"/>
    <dgm:cxn modelId="{D0840EF0-F4B9-447F-8421-8B554424F766}" type="presOf" srcId="{7D67C1C6-3422-40F2-99B3-AD5C7FAC2723}" destId="{FF6C6705-19C1-4149-94D6-9E8026CAE2F1}" srcOrd="0" destOrd="0" presId="urn:microsoft.com/office/officeart/2005/8/layout/hList9"/>
    <dgm:cxn modelId="{994451B6-B017-4D5A-B00A-D0552BD106F1}" type="presParOf" srcId="{61C2A90C-32BA-477B-892B-865CD12EE2B0}" destId="{58332D4A-E0BD-4774-83DF-40D02ED41BFE}" srcOrd="0" destOrd="0" presId="urn:microsoft.com/office/officeart/2005/8/layout/hList9"/>
    <dgm:cxn modelId="{8E3DBF5A-50A8-4794-95C0-B20E6F58AC6F}" type="presParOf" srcId="{61C2A90C-32BA-477B-892B-865CD12EE2B0}" destId="{9AE11543-76D1-41F4-A757-FA9B581899A6}" srcOrd="1" destOrd="0" presId="urn:microsoft.com/office/officeart/2005/8/layout/hList9"/>
    <dgm:cxn modelId="{25929EC1-A2E5-417B-96EF-F5F7A0034143}" type="presParOf" srcId="{9AE11543-76D1-41F4-A757-FA9B581899A6}" destId="{F6AF6A52-1ACD-4419-BFF4-489381574F2A}" srcOrd="0" destOrd="0" presId="urn:microsoft.com/office/officeart/2005/8/layout/hList9"/>
    <dgm:cxn modelId="{A25DDB00-4E10-4B21-8594-1229A8E0CE99}" type="presParOf" srcId="{9AE11543-76D1-41F4-A757-FA9B581899A6}" destId="{968A2140-DE57-4E5F-8F67-0B2F4A31FBE6}" srcOrd="1" destOrd="0" presId="urn:microsoft.com/office/officeart/2005/8/layout/hList9"/>
    <dgm:cxn modelId="{6C744F58-9857-44C5-B569-E523586168A0}" type="presParOf" srcId="{968A2140-DE57-4E5F-8F67-0B2F4A31FBE6}" destId="{91808BA0-C1D8-44A2-8410-5D0C24A73FC3}" srcOrd="0" destOrd="0" presId="urn:microsoft.com/office/officeart/2005/8/layout/hList9"/>
    <dgm:cxn modelId="{B7E63E87-B64A-4443-9863-3237E6136029}" type="presParOf" srcId="{968A2140-DE57-4E5F-8F67-0B2F4A31FBE6}" destId="{A447F74D-5D44-404A-8948-6F997368FF8B}" srcOrd="1" destOrd="0" presId="urn:microsoft.com/office/officeart/2005/8/layout/hList9"/>
    <dgm:cxn modelId="{0EE108F5-6134-4AE9-B281-5F74D7B75ACE}" type="presParOf" srcId="{61C2A90C-32BA-477B-892B-865CD12EE2B0}" destId="{4F86C9EA-53A4-4361-80BD-4AFC2CC11EEA}" srcOrd="2" destOrd="0" presId="urn:microsoft.com/office/officeart/2005/8/layout/hList9"/>
    <dgm:cxn modelId="{606FE4C2-FCEE-473F-8AB1-14C5D474CC12}" type="presParOf" srcId="{61C2A90C-32BA-477B-892B-865CD12EE2B0}" destId="{FF6C6705-19C1-4149-94D6-9E8026CAE2F1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99E705-DCDB-4DC9-949E-9F2856F2657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7D67C1C6-3422-40F2-99B3-AD5C7FAC2723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000" b="1" dirty="0">
              <a:latin typeface="Arial" pitchFamily="34" charset="0"/>
              <a:cs typeface="Arial" pitchFamily="34" charset="0"/>
            </a:rPr>
            <a:t>&gt;38</a:t>
          </a:r>
          <a:endParaRPr lang="es-AR" sz="2000" b="1" dirty="0">
            <a:latin typeface="Arial" pitchFamily="34" charset="0"/>
            <a:cs typeface="Arial" pitchFamily="34" charset="0"/>
          </a:endParaRPr>
        </a:p>
      </dgm:t>
    </dgm:pt>
    <dgm:pt modelId="{A5C97974-DA7E-4239-8926-87C5839F6C6E}" type="parTrans" cxnId="{AFD8A6E5-AB2A-4714-89D0-C97E5AC01EE3}">
      <dgm:prSet/>
      <dgm:spPr/>
      <dgm:t>
        <a:bodyPr/>
        <a:lstStyle/>
        <a:p>
          <a:endParaRPr lang="es-AR"/>
        </a:p>
      </dgm:t>
    </dgm:pt>
    <dgm:pt modelId="{5E59F715-52D5-4A57-9BF6-7EB705186972}" type="sibTrans" cxnId="{AFD8A6E5-AB2A-4714-89D0-C97E5AC01EE3}">
      <dgm:prSet/>
      <dgm:spPr/>
      <dgm:t>
        <a:bodyPr/>
        <a:lstStyle/>
        <a:p>
          <a:endParaRPr lang="es-AR"/>
        </a:p>
      </dgm:t>
    </dgm:pt>
    <dgm:pt modelId="{57F1B03C-4B28-46FB-9A38-9182CFAAA85B}">
      <dgm:prSet phldrT="[Text]" custT="1"/>
      <dgm:spPr>
        <a:solidFill>
          <a:schemeClr val="tx2">
            <a:lumMod val="20000"/>
            <a:lumOff val="80000"/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 lIns="144000" rIns="144000"/>
        <a:lstStyle/>
        <a:p>
          <a:pPr algn="ctr"/>
          <a:r>
            <a:rPr lang="es-AR" sz="1400" b="1" dirty="0">
              <a:latin typeface="Arial" panose="020B0604020202020204" pitchFamily="34" charset="0"/>
              <a:ea typeface="+mj-ea"/>
              <a:cs typeface="Arial" panose="020B0604020202020204" pitchFamily="34" charset="0"/>
            </a:rPr>
            <a:t>Volcanes limítrofes o en territorio nacional </a:t>
          </a:r>
          <a:r>
            <a:rPr lang="es-AR" sz="1400" b="1" dirty="0">
              <a:latin typeface="Arial" pitchFamily="34" charset="0"/>
              <a:cs typeface="Arial" pitchFamily="34" charset="0"/>
            </a:rPr>
            <a:t>(</a:t>
          </a:r>
          <a:r>
            <a:rPr lang="es-AR" sz="1400" b="1" dirty="0" err="1">
              <a:latin typeface="Arial" pitchFamily="34" charset="0"/>
              <a:cs typeface="Arial" pitchFamily="34" charset="0"/>
            </a:rPr>
            <a:t>Elissondo</a:t>
          </a:r>
          <a:r>
            <a:rPr lang="es-AR" sz="1400" b="1" dirty="0">
              <a:latin typeface="Arial" pitchFamily="34" charset="0"/>
              <a:cs typeface="Arial" pitchFamily="34" charset="0"/>
            </a:rPr>
            <a:t> y Farías, 2024).</a:t>
          </a:r>
        </a:p>
      </dgm:t>
    </dgm:pt>
    <dgm:pt modelId="{48FEDDB0-25C6-431E-8499-4B4781D24981}" type="parTrans" cxnId="{06F13489-4868-4A98-9FA8-0730FC7A5DDC}">
      <dgm:prSet/>
      <dgm:spPr/>
      <dgm:t>
        <a:bodyPr/>
        <a:lstStyle/>
        <a:p>
          <a:endParaRPr lang="es-AR"/>
        </a:p>
      </dgm:t>
    </dgm:pt>
    <dgm:pt modelId="{FB5D09BD-F073-4E84-8540-30DB98C2AE0D}" type="sibTrans" cxnId="{06F13489-4868-4A98-9FA8-0730FC7A5DDC}">
      <dgm:prSet/>
      <dgm:spPr/>
      <dgm:t>
        <a:bodyPr/>
        <a:lstStyle/>
        <a:p>
          <a:endParaRPr lang="es-AR"/>
        </a:p>
      </dgm:t>
    </dgm:pt>
    <dgm:pt modelId="{61C2A90C-32BA-477B-892B-865CD12EE2B0}" type="pres">
      <dgm:prSet presAssocID="{AA99E705-DCDB-4DC9-949E-9F2856F26570}" presName="list" presStyleCnt="0">
        <dgm:presLayoutVars>
          <dgm:dir/>
          <dgm:animLvl val="lvl"/>
        </dgm:presLayoutVars>
      </dgm:prSet>
      <dgm:spPr/>
    </dgm:pt>
    <dgm:pt modelId="{58332D4A-E0BD-4774-83DF-40D02ED41BFE}" type="pres">
      <dgm:prSet presAssocID="{7D67C1C6-3422-40F2-99B3-AD5C7FAC2723}" presName="posSpace" presStyleCnt="0"/>
      <dgm:spPr/>
    </dgm:pt>
    <dgm:pt modelId="{9AE11543-76D1-41F4-A757-FA9B581899A6}" type="pres">
      <dgm:prSet presAssocID="{7D67C1C6-3422-40F2-99B3-AD5C7FAC2723}" presName="vertFlow" presStyleCnt="0"/>
      <dgm:spPr/>
    </dgm:pt>
    <dgm:pt modelId="{F6AF6A52-1ACD-4419-BFF4-489381574F2A}" type="pres">
      <dgm:prSet presAssocID="{7D67C1C6-3422-40F2-99B3-AD5C7FAC2723}" presName="topSpace" presStyleCnt="0"/>
      <dgm:spPr/>
    </dgm:pt>
    <dgm:pt modelId="{968A2140-DE57-4E5F-8F67-0B2F4A31FBE6}" type="pres">
      <dgm:prSet presAssocID="{7D67C1C6-3422-40F2-99B3-AD5C7FAC2723}" presName="firstComp" presStyleCnt="0"/>
      <dgm:spPr/>
    </dgm:pt>
    <dgm:pt modelId="{91808BA0-C1D8-44A2-8410-5D0C24A73FC3}" type="pres">
      <dgm:prSet presAssocID="{7D67C1C6-3422-40F2-99B3-AD5C7FAC2723}" presName="firstChild" presStyleLbl="bgAccFollowNode1" presStyleIdx="0" presStyleCnt="1" custScaleX="135341" custScaleY="168749" custLinFactNeighborX="-19038" custLinFactNeighborY="783"/>
      <dgm:spPr/>
    </dgm:pt>
    <dgm:pt modelId="{A447F74D-5D44-404A-8948-6F997368FF8B}" type="pres">
      <dgm:prSet presAssocID="{7D67C1C6-3422-40F2-99B3-AD5C7FAC2723}" presName="firstChildTx" presStyleLbl="bgAccFollowNode1" presStyleIdx="0" presStyleCnt="1">
        <dgm:presLayoutVars>
          <dgm:bulletEnabled val="1"/>
        </dgm:presLayoutVars>
      </dgm:prSet>
      <dgm:spPr/>
    </dgm:pt>
    <dgm:pt modelId="{4F86C9EA-53A4-4361-80BD-4AFC2CC11EEA}" type="pres">
      <dgm:prSet presAssocID="{7D67C1C6-3422-40F2-99B3-AD5C7FAC2723}" presName="negSpace" presStyleCnt="0"/>
      <dgm:spPr/>
    </dgm:pt>
    <dgm:pt modelId="{FF6C6705-19C1-4149-94D6-9E8026CAE2F1}" type="pres">
      <dgm:prSet presAssocID="{7D67C1C6-3422-40F2-99B3-AD5C7FAC2723}" presName="circle" presStyleLbl="node1" presStyleIdx="0" presStyleCnt="1" custScaleX="82327" custScaleY="82325" custLinFactNeighborX="-55937" custLinFactNeighborY="2767"/>
      <dgm:spPr/>
    </dgm:pt>
  </dgm:ptLst>
  <dgm:cxnLst>
    <dgm:cxn modelId="{E985CE73-5896-4760-8172-8A0948C3C205}" type="presOf" srcId="{7D67C1C6-3422-40F2-99B3-AD5C7FAC2723}" destId="{FF6C6705-19C1-4149-94D6-9E8026CAE2F1}" srcOrd="0" destOrd="0" presId="urn:microsoft.com/office/officeart/2005/8/layout/hList9"/>
    <dgm:cxn modelId="{06F13489-4868-4A98-9FA8-0730FC7A5DDC}" srcId="{7D67C1C6-3422-40F2-99B3-AD5C7FAC2723}" destId="{57F1B03C-4B28-46FB-9A38-9182CFAAA85B}" srcOrd="0" destOrd="0" parTransId="{48FEDDB0-25C6-431E-8499-4B4781D24981}" sibTransId="{FB5D09BD-F073-4E84-8540-30DB98C2AE0D}"/>
    <dgm:cxn modelId="{1E457AA6-F1CB-4B2B-8B13-37D9B6C0F517}" type="presOf" srcId="{57F1B03C-4B28-46FB-9A38-9182CFAAA85B}" destId="{91808BA0-C1D8-44A2-8410-5D0C24A73FC3}" srcOrd="0" destOrd="0" presId="urn:microsoft.com/office/officeart/2005/8/layout/hList9"/>
    <dgm:cxn modelId="{7E16E2A9-6B7E-491D-B13C-11CEABD35684}" type="presOf" srcId="{57F1B03C-4B28-46FB-9A38-9182CFAAA85B}" destId="{A447F74D-5D44-404A-8948-6F997368FF8B}" srcOrd="1" destOrd="0" presId="urn:microsoft.com/office/officeart/2005/8/layout/hList9"/>
    <dgm:cxn modelId="{884E72B6-D73B-44A5-BD4F-79217C16DD01}" type="presOf" srcId="{AA99E705-DCDB-4DC9-949E-9F2856F26570}" destId="{61C2A90C-32BA-477B-892B-865CD12EE2B0}" srcOrd="0" destOrd="0" presId="urn:microsoft.com/office/officeart/2005/8/layout/hList9"/>
    <dgm:cxn modelId="{AFD8A6E5-AB2A-4714-89D0-C97E5AC01EE3}" srcId="{AA99E705-DCDB-4DC9-949E-9F2856F26570}" destId="{7D67C1C6-3422-40F2-99B3-AD5C7FAC2723}" srcOrd="0" destOrd="0" parTransId="{A5C97974-DA7E-4239-8926-87C5839F6C6E}" sibTransId="{5E59F715-52D5-4A57-9BF6-7EB705186972}"/>
    <dgm:cxn modelId="{8D9E444D-A3ED-43E2-B015-58C028E36DA5}" type="presParOf" srcId="{61C2A90C-32BA-477B-892B-865CD12EE2B0}" destId="{58332D4A-E0BD-4774-83DF-40D02ED41BFE}" srcOrd="0" destOrd="0" presId="urn:microsoft.com/office/officeart/2005/8/layout/hList9"/>
    <dgm:cxn modelId="{615DACCE-3337-4511-9EA6-D2481FB2A85F}" type="presParOf" srcId="{61C2A90C-32BA-477B-892B-865CD12EE2B0}" destId="{9AE11543-76D1-41F4-A757-FA9B581899A6}" srcOrd="1" destOrd="0" presId="urn:microsoft.com/office/officeart/2005/8/layout/hList9"/>
    <dgm:cxn modelId="{E7BA2D33-AF84-49E7-A1FF-54CD782FA2C3}" type="presParOf" srcId="{9AE11543-76D1-41F4-A757-FA9B581899A6}" destId="{F6AF6A52-1ACD-4419-BFF4-489381574F2A}" srcOrd="0" destOrd="0" presId="urn:microsoft.com/office/officeart/2005/8/layout/hList9"/>
    <dgm:cxn modelId="{766F94CE-17BD-46CB-8A72-CF2523164582}" type="presParOf" srcId="{9AE11543-76D1-41F4-A757-FA9B581899A6}" destId="{968A2140-DE57-4E5F-8F67-0B2F4A31FBE6}" srcOrd="1" destOrd="0" presId="urn:microsoft.com/office/officeart/2005/8/layout/hList9"/>
    <dgm:cxn modelId="{B2128525-B340-4CB6-BF15-5D8A27810358}" type="presParOf" srcId="{968A2140-DE57-4E5F-8F67-0B2F4A31FBE6}" destId="{91808BA0-C1D8-44A2-8410-5D0C24A73FC3}" srcOrd="0" destOrd="0" presId="urn:microsoft.com/office/officeart/2005/8/layout/hList9"/>
    <dgm:cxn modelId="{D5EEA1CC-78B9-4011-827A-09B35967E707}" type="presParOf" srcId="{968A2140-DE57-4E5F-8F67-0B2F4A31FBE6}" destId="{A447F74D-5D44-404A-8948-6F997368FF8B}" srcOrd="1" destOrd="0" presId="urn:microsoft.com/office/officeart/2005/8/layout/hList9"/>
    <dgm:cxn modelId="{2909F849-F9AB-4D33-B1E0-8940BBAA7548}" type="presParOf" srcId="{61C2A90C-32BA-477B-892B-865CD12EE2B0}" destId="{4F86C9EA-53A4-4361-80BD-4AFC2CC11EEA}" srcOrd="2" destOrd="0" presId="urn:microsoft.com/office/officeart/2005/8/layout/hList9"/>
    <dgm:cxn modelId="{3E5428C1-9DD2-464C-A26A-0A3336DD32FC}" type="presParOf" srcId="{61C2A90C-32BA-477B-892B-865CD12EE2B0}" destId="{FF6C6705-19C1-4149-94D6-9E8026CAE2F1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08BA0-C1D8-44A2-8410-5D0C24A73FC3}">
      <dsp:nvSpPr>
        <dsp:cNvPr id="0" name=""/>
        <dsp:cNvSpPr/>
      </dsp:nvSpPr>
      <dsp:spPr>
        <a:xfrm>
          <a:off x="550791" y="411443"/>
          <a:ext cx="2132605" cy="1028716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99568" rIns="144000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b="1" kern="1200" dirty="0">
              <a:latin typeface="Arial" pitchFamily="34" charset="0"/>
              <a:cs typeface="Arial" pitchFamily="34" charset="0"/>
            </a:rPr>
            <a:t>Volcanes Activos (según registros históricos)</a:t>
          </a:r>
        </a:p>
      </dsp:txBody>
      <dsp:txXfrm>
        <a:off x="892008" y="411443"/>
        <a:ext cx="1791388" cy="1028716"/>
      </dsp:txXfrm>
    </dsp:sp>
    <dsp:sp modelId="{FF6C6705-19C1-4149-94D6-9E8026CAE2F1}">
      <dsp:nvSpPr>
        <dsp:cNvPr id="0" name=""/>
        <dsp:cNvSpPr/>
      </dsp:nvSpPr>
      <dsp:spPr>
        <a:xfrm>
          <a:off x="0" y="0"/>
          <a:ext cx="846487" cy="846467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itchFamily="34" charset="0"/>
              <a:cs typeface="Arial" pitchFamily="34" charset="0"/>
            </a:rPr>
            <a:t>120</a:t>
          </a:r>
          <a:endParaRPr lang="es-AR" sz="2800" b="1" kern="1200" dirty="0">
            <a:latin typeface="Arial" pitchFamily="34" charset="0"/>
            <a:cs typeface="Arial" pitchFamily="34" charset="0"/>
          </a:endParaRPr>
        </a:p>
      </dsp:txBody>
      <dsp:txXfrm>
        <a:off x="123965" y="123962"/>
        <a:ext cx="598557" cy="598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08BA0-C1D8-44A2-8410-5D0C24A73FC3}">
      <dsp:nvSpPr>
        <dsp:cNvPr id="0" name=""/>
        <dsp:cNvSpPr/>
      </dsp:nvSpPr>
      <dsp:spPr>
        <a:xfrm>
          <a:off x="65451" y="329840"/>
          <a:ext cx="2249507" cy="1382279"/>
        </a:xfrm>
        <a:prstGeom prst="rect">
          <a:avLst/>
        </a:prstGeom>
        <a:solidFill>
          <a:schemeClr val="tx2">
            <a:lumMod val="20000"/>
            <a:lumOff val="80000"/>
            <a:alpha val="90000"/>
          </a:schemeClr>
        </a:solidFill>
        <a:ln w="1905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99568" rIns="144000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400" b="1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rPr>
            <a:t>Volcanes limítrofes o en territorio nacional </a:t>
          </a:r>
          <a:r>
            <a:rPr lang="es-AR" sz="1400" b="1" kern="1200" dirty="0">
              <a:latin typeface="Arial" pitchFamily="34" charset="0"/>
              <a:cs typeface="Arial" pitchFamily="34" charset="0"/>
            </a:rPr>
            <a:t>(</a:t>
          </a:r>
          <a:r>
            <a:rPr lang="es-AR" sz="1400" b="1" kern="1200" dirty="0" err="1">
              <a:latin typeface="Arial" pitchFamily="34" charset="0"/>
              <a:cs typeface="Arial" pitchFamily="34" charset="0"/>
            </a:rPr>
            <a:t>Elissondo</a:t>
          </a:r>
          <a:r>
            <a:rPr lang="es-AR" sz="1400" b="1" kern="1200" dirty="0">
              <a:latin typeface="Arial" pitchFamily="34" charset="0"/>
              <a:cs typeface="Arial" pitchFamily="34" charset="0"/>
            </a:rPr>
            <a:t> y Farías, 2024).</a:t>
          </a:r>
        </a:p>
      </dsp:txBody>
      <dsp:txXfrm>
        <a:off x="425372" y="329840"/>
        <a:ext cx="1889586" cy="1382279"/>
      </dsp:txXfrm>
    </dsp:sp>
    <dsp:sp modelId="{FF6C6705-19C1-4149-94D6-9E8026CAE2F1}">
      <dsp:nvSpPr>
        <dsp:cNvPr id="0" name=""/>
        <dsp:cNvSpPr/>
      </dsp:nvSpPr>
      <dsp:spPr>
        <a:xfrm>
          <a:off x="0" y="23829"/>
          <a:ext cx="674030" cy="674014"/>
        </a:xfrm>
        <a:prstGeom prst="ellipse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itchFamily="34" charset="0"/>
              <a:cs typeface="Arial" pitchFamily="34" charset="0"/>
            </a:rPr>
            <a:t>&gt;38</a:t>
          </a:r>
          <a:endParaRPr lang="es-AR" sz="2000" b="1" kern="1200" dirty="0">
            <a:latin typeface="Arial" pitchFamily="34" charset="0"/>
            <a:cs typeface="Arial" pitchFamily="34" charset="0"/>
          </a:endParaRPr>
        </a:p>
      </dsp:txBody>
      <dsp:txXfrm>
        <a:off x="98709" y="122536"/>
        <a:ext cx="476612" cy="476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8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32B57-702E-449F-8FF3-889E08EDCB7D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A5BE4-55D8-4A20-8D01-0B61C8FF2A4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2807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b="0" i="0" dirty="0" err="1">
                <a:solidFill>
                  <a:srgbClr val="333333"/>
                </a:solidFill>
                <a:effectLst/>
                <a:latin typeface="Helvetica Neue"/>
              </a:rPr>
              <a:t>Elissondo</a:t>
            </a:r>
            <a:r>
              <a:rPr lang="es-AR" b="0" i="0" dirty="0">
                <a:solidFill>
                  <a:srgbClr val="333333"/>
                </a:solidFill>
                <a:effectLst/>
                <a:latin typeface="Helvetica Neue"/>
              </a:rPr>
              <a:t> M. y Farías C., 2024. Riesgo Volcánico Relativo en Territorio Argentino. 103 pp. (Serie Contribuciones Técnicas. Peligrosidad Geológica </a:t>
            </a:r>
            <a:r>
              <a:rPr lang="es-AR" b="0" i="0" dirty="0" err="1">
                <a:solidFill>
                  <a:srgbClr val="333333"/>
                </a:solidFill>
                <a:effectLst/>
                <a:latin typeface="Helvetica Neue"/>
              </a:rPr>
              <a:t>Nº</a:t>
            </a:r>
            <a:r>
              <a:rPr lang="es-AR" b="0" i="0" dirty="0">
                <a:solidFill>
                  <a:srgbClr val="333333"/>
                </a:solidFill>
                <a:effectLst/>
                <a:latin typeface="Helvetica Neue"/>
              </a:rPr>
              <a:t> 28). Buenos Aires, Servicio Geológico Minero Argentino. Instituto de Geología y Recursos Minerales. ISSN 2618-5024.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80C80-81A7-4061-A5FE-5E67F94877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04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0BD0D-61CC-46E0-8ECF-206127129B01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861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>
          <a:extLst>
            <a:ext uri="{FF2B5EF4-FFF2-40B4-BE49-F238E27FC236}">
              <a16:creationId xmlns:a16="http://schemas.microsoft.com/office/drawing/2014/main" id="{298AB748-9DD1-D860-558A-BCBB1372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d6e0dd18f3_2_66:notes">
            <a:extLst>
              <a:ext uri="{FF2B5EF4-FFF2-40B4-BE49-F238E27FC236}">
                <a16:creationId xmlns:a16="http://schemas.microsoft.com/office/drawing/2014/main" id="{A56C4F96-15DD-B89C-4B03-BAD6A7D060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g2d6e0dd18f3_2_66:notes">
            <a:extLst>
              <a:ext uri="{FF2B5EF4-FFF2-40B4-BE49-F238E27FC236}">
                <a16:creationId xmlns:a16="http://schemas.microsoft.com/office/drawing/2014/main" id="{ACFC0498-15FF-F1D3-1716-22D7032657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0446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>
          <a:extLst>
            <a:ext uri="{FF2B5EF4-FFF2-40B4-BE49-F238E27FC236}">
              <a16:creationId xmlns:a16="http://schemas.microsoft.com/office/drawing/2014/main" id="{EB3F079F-7570-5DED-1E74-F6923789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d6e0dd18f3_2_66:notes">
            <a:extLst>
              <a:ext uri="{FF2B5EF4-FFF2-40B4-BE49-F238E27FC236}">
                <a16:creationId xmlns:a16="http://schemas.microsoft.com/office/drawing/2014/main" id="{B030B1C3-46B8-A79F-5D7C-8A1E120422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g2d6e0dd18f3_2_66:notes">
            <a:extLst>
              <a:ext uri="{FF2B5EF4-FFF2-40B4-BE49-F238E27FC236}">
                <a16:creationId xmlns:a16="http://schemas.microsoft.com/office/drawing/2014/main" id="{C42AABD6-9B72-DEDE-2725-E3978C5B2D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86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CC4FF-9852-20FA-275C-F003E84AB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3650AF-8779-CEF7-5A27-EEE1B3304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D809D6-57C4-A6D1-9F9E-C83703D2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C62290-035A-3F9B-07F1-E51E675E4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62A815-1C84-E6C2-DB0B-62AB8C1F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9590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81A4A-983E-8786-C94D-D9EC59193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A1F9B4-CB56-310A-3282-8CFC247E1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141A7B-6703-2344-32AF-516D5F9C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93CF30-DA2B-F39E-7A01-57CB236E7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00AADF-F55D-06C6-D19C-CD2620B6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55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6A122E-C2B2-6AAD-9DD0-0AFE01FC3B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C77A6D-253E-3B4D-A0BE-A4F7D12B0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54E510-C4BA-4AEA-DE71-3DA901DF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9C7AD0-2C62-1446-7B1C-1DAAAA41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13D7EC-17C3-6575-763D-180793B64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3142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2" y="273422"/>
            <a:ext cx="10971684" cy="1144631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AR" sz="5321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87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44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venir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817563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venir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1115568" y="2478024"/>
            <a:ext cx="4937760" cy="36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6345936" y="2478024"/>
            <a:ext cx="4937760" cy="36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111556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54049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06387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venir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1115568" y="3203688"/>
            <a:ext cx="4937760" cy="296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3"/>
          </p:nvPr>
        </p:nvSpPr>
        <p:spPr>
          <a:xfrm>
            <a:off x="6345936" y="2372650"/>
            <a:ext cx="493776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4"/>
          </p:nvPr>
        </p:nvSpPr>
        <p:spPr>
          <a:xfrm>
            <a:off x="6345936" y="3203687"/>
            <a:ext cx="4937760" cy="2968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111556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854049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285076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venir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973402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venir"/>
              <a:buNone/>
              <a:defRPr sz="3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4965192" y="1709928"/>
            <a:ext cx="6729984" cy="4096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2"/>
          </p:nvPr>
        </p:nvSpPr>
        <p:spPr>
          <a:xfrm>
            <a:off x="868680" y="3429000"/>
            <a:ext cx="3099816" cy="206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dt" idx="10"/>
          </p:nvPr>
        </p:nvSpPr>
        <p:spPr>
          <a:xfrm>
            <a:off x="8686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978748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venir"/>
              <a:buNone/>
              <a:defRPr sz="3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>
            <a:spLocks noGrp="1"/>
          </p:cNvSpPr>
          <p:nvPr>
            <p:ph type="pic" idx="2"/>
          </p:nvPr>
        </p:nvSpPr>
        <p:spPr>
          <a:xfrm>
            <a:off x="4965192" y="1161288"/>
            <a:ext cx="6729984" cy="4645152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>
            <a:off x="868680" y="3438144"/>
            <a:ext cx="309981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dt" idx="10"/>
          </p:nvPr>
        </p:nvSpPr>
        <p:spPr>
          <a:xfrm>
            <a:off x="8686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91" name="Google Shape;9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92" name="Google Shape;9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883529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46765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C82BA-C6A7-BE0B-AA44-587DFEED3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8D344B-3804-9E8C-3A98-A2B7E131B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B8CFFE-A546-9AE4-5174-BFCB17427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51ABD8-071F-E1A9-236D-6CE1F9105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A4E35-0B15-D025-7412-1286F046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4979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103" name="Google Shape;10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949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d6e0dd18f3_2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2d6e0dd18f3_2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g2d6e0dd18f3_2_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2d6e0dd18f3_2_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2d6e0dd18f3_2_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233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65954-8111-9641-4FFA-493DE2039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2831B-C659-6519-CCF9-034894EF7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DA2344-7C9D-5E8B-916A-C55DB1C4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83735A-2FD0-E4D8-43DF-F3AC8E85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CE44C0-B930-5786-5362-7FCB74CC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9288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9B2CF-57DF-95B8-524C-A970CB685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DB0C53-C30D-1A91-43E3-73572DF6F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EE2ED1-C0EA-9067-5E18-ACF32F1A6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E661AE-34C9-72F3-F8DF-12CF272E6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5A6ADB-FC63-EC40-562C-88A4B4B50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4E4A74-8E46-9774-C8C1-CA7FACDC8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219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683F3-3F61-11D0-C497-ACBC3F13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B99F5D4-8C42-11DD-D2FF-F1149CD0E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498357-CAC3-3B4F-3993-FA4FB0860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B66C2B-C76B-35A2-F406-C926EC3A7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C1BE83F-936E-6755-2730-06946B14B9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273974-0631-CC77-A284-98E5B008F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A98788-416F-C820-070C-90DEEE6CE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7237EA5-EFD2-223D-8A5D-543A5DB4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02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7B35C-18A9-55CF-0E00-72557EEC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CC638C1-FF6C-7525-0F53-4177AED1D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C601ACC-DA18-4AA5-1C40-A5C1FAED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601695-0B64-CB0A-AD9E-D4BC705B3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352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3B1207B-8815-586A-B9A1-1F84B109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F2DF62-243C-6646-DEB3-12E313F7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F9801D-01EC-0DD2-1DB6-49AA7C23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5441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BD07E1-A952-7A8C-D2BE-28A990E3D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9FB0C4-2E02-2E55-9A85-1FF303909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2CF3F4-516B-CECD-751E-1D0F56633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57DD737-8DA7-6F6C-B543-8A0597E3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3FB8CE-837B-0E48-8808-E37A524E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1D2427-D55D-5A9B-D280-CBEC5FB07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550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6D37D2-0900-46F0-1697-07388D82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A35CBB-36B2-B6D2-DC65-817B15CED5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C4E05E-5CE3-8C52-16CF-8A6B68188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1EDFDC-2733-482C-8F2F-2C5D79F3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C9CBAD-6503-9D8D-4F60-4E9216946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C7F070-4E1B-35B2-9D68-E5E0557C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070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7453C9D-F688-138B-E7B0-660AE8B44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952CB1-6C0A-48F4-E5B5-54606B252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C83CA0-6E5E-BDA9-016B-A92C406D8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38C9D-F602-4DA9-BB2C-8BBA6F1D3869}" type="datetimeFigureOut">
              <a:rPr lang="es-AR" smtClean="0"/>
              <a:t>15/6/2026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205DFE-6B67-797B-1E7B-01CEB3959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30E0B-D2E4-1AA2-3C37-85C0D0D19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C317FB-0BAF-4235-9C30-B0B15330B13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335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C4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AR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‹Nº›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6055636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1.png"/><Relationship Id="rId3" Type="http://schemas.openxmlformats.org/officeDocument/2006/relationships/diagramData" Target="../diagrams/data1.xml"/><Relationship Id="rId21" Type="http://schemas.openxmlformats.org/officeDocument/2006/relationships/image" Target="../media/image4.emf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2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2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9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B1AD8B2-E062-A57E-472F-5DE4504D408F}"/>
              </a:ext>
            </a:extLst>
          </p:cNvPr>
          <p:cNvSpPr/>
          <p:nvPr/>
        </p:nvSpPr>
        <p:spPr>
          <a:xfrm>
            <a:off x="0" y="113819"/>
            <a:ext cx="12192000" cy="832758"/>
          </a:xfrm>
          <a:prstGeom prst="rect">
            <a:avLst/>
          </a:prstGeom>
          <a:solidFill>
            <a:srgbClr val="0070C0">
              <a:alpha val="84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aphicFrame>
        <p:nvGraphicFramePr>
          <p:cNvPr id="10" name="Diagram 17">
            <a:extLst>
              <a:ext uri="{FF2B5EF4-FFF2-40B4-BE49-F238E27FC236}">
                <a16:creationId xmlns:a16="http://schemas.microsoft.com/office/drawing/2014/main" id="{B93C30D0-5159-4810-BB2E-6971BEBB4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795379"/>
              </p:ext>
            </p:extLst>
          </p:nvPr>
        </p:nvGraphicFramePr>
        <p:xfrm>
          <a:off x="4141088" y="774247"/>
          <a:ext cx="2771800" cy="2395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27">
            <a:extLst>
              <a:ext uri="{FF2B5EF4-FFF2-40B4-BE49-F238E27FC236}">
                <a16:creationId xmlns:a16="http://schemas.microsoft.com/office/drawing/2014/main" id="{022E483E-72FB-4AC9-9CDD-B8972AFE0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832319"/>
              </p:ext>
            </p:extLst>
          </p:nvPr>
        </p:nvGraphicFramePr>
        <p:xfrm>
          <a:off x="4210402" y="1680702"/>
          <a:ext cx="3264741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 28">
            <a:extLst>
              <a:ext uri="{FF2B5EF4-FFF2-40B4-BE49-F238E27FC236}">
                <a16:creationId xmlns:a16="http://schemas.microsoft.com/office/drawing/2014/main" id="{6D51EA6B-E6EB-4F59-9A27-40C64121C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337572"/>
              </p:ext>
            </p:extLst>
          </p:nvPr>
        </p:nvGraphicFramePr>
        <p:xfrm>
          <a:off x="4554595" y="3765168"/>
          <a:ext cx="2358293" cy="17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9" name="CuadroTexto 28">
            <a:extLst>
              <a:ext uri="{FF2B5EF4-FFF2-40B4-BE49-F238E27FC236}">
                <a16:creationId xmlns:a16="http://schemas.microsoft.com/office/drawing/2014/main" id="{9998F66A-AFCF-49D9-83FD-BED6079C6ACF}"/>
              </a:ext>
            </a:extLst>
          </p:cNvPr>
          <p:cNvSpPr txBox="1"/>
          <p:nvPr/>
        </p:nvSpPr>
        <p:spPr>
          <a:xfrm>
            <a:off x="9308345" y="6550223"/>
            <a:ext cx="25164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AR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Elissondo</a:t>
            </a:r>
            <a:r>
              <a:rPr lang="es-A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 Farías, 2024</a:t>
            </a:r>
            <a:endParaRPr lang="es-AR" sz="1400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10636" y="216159"/>
            <a:ext cx="4604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code Sans"/>
              </a:rPr>
              <a:t>Arco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code Sans"/>
              </a:rPr>
              <a:t>Volcánico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code Sans"/>
              </a:rPr>
              <a:t> Andino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code Sans"/>
              </a:rPr>
              <a:t>Activo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code Sans"/>
              </a:rPr>
              <a:t> </a:t>
            </a:r>
            <a:endParaRPr lang="en-CO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code Sa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CE74F6C-7C43-7B48-CE99-6FF0BE799F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51078" y="224594"/>
            <a:ext cx="2202809" cy="6640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040467A-EB03-A672-E29F-1DF1F0378D2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239" y="149745"/>
            <a:ext cx="547886" cy="76090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DF35893-06E3-5456-FBD0-1B9F2C18265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58" y="1058664"/>
            <a:ext cx="3871698" cy="5472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3295092-2716-D941-EAA4-03BE83733D5D}"/>
              </a:ext>
            </a:extLst>
          </p:cNvPr>
          <p:cNvSpPr txBox="1"/>
          <p:nvPr/>
        </p:nvSpPr>
        <p:spPr>
          <a:xfrm>
            <a:off x="2231351" y="6518081"/>
            <a:ext cx="19097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AR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Garcia</a:t>
            </a:r>
            <a:r>
              <a:rPr lang="es-A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 Badi, 2021</a:t>
            </a:r>
            <a:endParaRPr lang="es-AR" sz="1400" dirty="0">
              <a:solidFill>
                <a:schemeClr val="bg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4DEDDC-1365-0A9A-8FD3-97D5539571C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30876" y="1058664"/>
            <a:ext cx="4851021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7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agrama de flujo: proceso 11">
            <a:extLst>
              <a:ext uri="{FF2B5EF4-FFF2-40B4-BE49-F238E27FC236}">
                <a16:creationId xmlns:a16="http://schemas.microsoft.com/office/drawing/2014/main" id="{2E8EEC14-391B-4670-8C08-9A262FB0237C}"/>
              </a:ext>
            </a:extLst>
          </p:cNvPr>
          <p:cNvSpPr/>
          <p:nvPr/>
        </p:nvSpPr>
        <p:spPr>
          <a:xfrm>
            <a:off x="2763549" y="2336591"/>
            <a:ext cx="6664901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Investigación</a:t>
            </a:r>
            <a:r>
              <a:rPr lang="en-US" sz="2000" b="1" dirty="0"/>
              <a:t> para la </a:t>
            </a:r>
            <a:r>
              <a:rPr lang="en-US" sz="2000" b="1" dirty="0" err="1"/>
              <a:t>Mitigación</a:t>
            </a:r>
            <a:r>
              <a:rPr lang="en-US" sz="2000" b="1" dirty="0"/>
              <a:t> del Riesgo </a:t>
            </a:r>
            <a:r>
              <a:rPr lang="en-US" sz="2000" b="1" dirty="0" err="1"/>
              <a:t>Volcánico</a:t>
            </a:r>
            <a:endParaRPr lang="en-US" sz="2000" b="1" dirty="0"/>
          </a:p>
        </p:txBody>
      </p:sp>
      <p:sp>
        <p:nvSpPr>
          <p:cNvPr id="46" name="Diagrama de flujo: proceso 13">
            <a:extLst>
              <a:ext uri="{FF2B5EF4-FFF2-40B4-BE49-F238E27FC236}">
                <a16:creationId xmlns:a16="http://schemas.microsoft.com/office/drawing/2014/main" id="{CE0C5928-B2AB-4743-ACBF-3237251D0EAB}"/>
              </a:ext>
            </a:extLst>
          </p:cNvPr>
          <p:cNvSpPr/>
          <p:nvPr/>
        </p:nvSpPr>
        <p:spPr>
          <a:xfrm>
            <a:off x="876683" y="3314360"/>
            <a:ext cx="3423684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Desarrollo</a:t>
            </a:r>
            <a:r>
              <a:rPr lang="en-US" sz="2000" b="1" dirty="0"/>
              <a:t> de RRHH</a:t>
            </a:r>
            <a:endParaRPr lang="es-AR" sz="2000" b="1" dirty="0"/>
          </a:p>
        </p:txBody>
      </p:sp>
      <p:sp>
        <p:nvSpPr>
          <p:cNvPr id="47" name="Diagrama de flujo: proceso 13">
            <a:extLst>
              <a:ext uri="{FF2B5EF4-FFF2-40B4-BE49-F238E27FC236}">
                <a16:creationId xmlns:a16="http://schemas.microsoft.com/office/drawing/2014/main" id="{5C16628B-12F4-D0BF-78C5-7B811D5CB36A}"/>
              </a:ext>
            </a:extLst>
          </p:cNvPr>
          <p:cNvSpPr/>
          <p:nvPr/>
        </p:nvSpPr>
        <p:spPr>
          <a:xfrm>
            <a:off x="8191495" y="3314360"/>
            <a:ext cx="3423684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Colaboración </a:t>
            </a:r>
            <a:r>
              <a:rPr lang="en-US" sz="2000" b="1" dirty="0" err="1"/>
              <a:t>CyT</a:t>
            </a:r>
            <a:endParaRPr lang="es-AR" sz="2000" b="1" dirty="0"/>
          </a:p>
        </p:txBody>
      </p:sp>
      <p:cxnSp>
        <p:nvCxnSpPr>
          <p:cNvPr id="5123" name="Conector: angular 5122">
            <a:extLst>
              <a:ext uri="{FF2B5EF4-FFF2-40B4-BE49-F238E27FC236}">
                <a16:creationId xmlns:a16="http://schemas.microsoft.com/office/drawing/2014/main" id="{65042F18-3055-1A93-80A2-08D35EBB9A50}"/>
              </a:ext>
            </a:extLst>
          </p:cNvPr>
          <p:cNvCxnSpPr>
            <a:cxnSpLocks/>
          </p:cNvCxnSpPr>
          <p:nvPr/>
        </p:nvCxnSpPr>
        <p:spPr>
          <a:xfrm rot="16200000" flipH="1">
            <a:off x="7866242" y="1228131"/>
            <a:ext cx="365121" cy="3807337"/>
          </a:xfrm>
          <a:prstGeom prst="bentConnector3">
            <a:avLst/>
          </a:prstGeom>
          <a:ln w="190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5" name="Conector: angular 5124">
            <a:extLst>
              <a:ext uri="{FF2B5EF4-FFF2-40B4-BE49-F238E27FC236}">
                <a16:creationId xmlns:a16="http://schemas.microsoft.com/office/drawing/2014/main" id="{3712BA1A-24E7-B792-1319-4C3F090B1A57}"/>
              </a:ext>
            </a:extLst>
          </p:cNvPr>
          <p:cNvCxnSpPr>
            <a:cxnSpLocks/>
          </p:cNvCxnSpPr>
          <p:nvPr/>
        </p:nvCxnSpPr>
        <p:spPr>
          <a:xfrm rot="5400000">
            <a:off x="4205216" y="1378060"/>
            <a:ext cx="365121" cy="3507475"/>
          </a:xfrm>
          <a:prstGeom prst="bentConnector3">
            <a:avLst>
              <a:gd name="adj1" fmla="val 50000"/>
            </a:avLst>
          </a:prstGeom>
          <a:ln w="190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8" name="Conector: angular 5127">
            <a:extLst>
              <a:ext uri="{FF2B5EF4-FFF2-40B4-BE49-F238E27FC236}">
                <a16:creationId xmlns:a16="http://schemas.microsoft.com/office/drawing/2014/main" id="{6885B6AD-FACC-C42C-5060-F715993CF144}"/>
              </a:ext>
            </a:extLst>
          </p:cNvPr>
          <p:cNvCxnSpPr>
            <a:cxnSpLocks/>
          </p:cNvCxnSpPr>
          <p:nvPr/>
        </p:nvCxnSpPr>
        <p:spPr>
          <a:xfrm>
            <a:off x="2005168" y="3936604"/>
            <a:ext cx="2553907" cy="696504"/>
          </a:xfrm>
          <a:prstGeom prst="bentConnector3">
            <a:avLst>
              <a:gd name="adj1" fmla="val 23250"/>
            </a:avLst>
          </a:prstGeom>
          <a:ln w="19050"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DBFD3D2-D364-EAD4-3191-C77C85CE555F}"/>
              </a:ext>
            </a:extLst>
          </p:cNvPr>
          <p:cNvSpPr/>
          <p:nvPr/>
        </p:nvSpPr>
        <p:spPr>
          <a:xfrm>
            <a:off x="1193713" y="972890"/>
            <a:ext cx="9543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/>
              <a:t>Grupo de </a:t>
            </a:r>
            <a:r>
              <a:rPr lang="en-US" sz="3600" b="1" i="1" dirty="0" err="1"/>
              <a:t>Sismología</a:t>
            </a:r>
            <a:r>
              <a:rPr lang="en-US" sz="3600" b="1" i="1" dirty="0"/>
              <a:t> </a:t>
            </a:r>
            <a:r>
              <a:rPr lang="en-US" sz="3600" b="1" i="1" dirty="0" err="1"/>
              <a:t>Volcánica</a:t>
            </a:r>
            <a:endParaRPr lang="en-US" sz="3600" b="1" i="1" dirty="0"/>
          </a:p>
          <a:p>
            <a:pPr algn="ctr"/>
            <a:r>
              <a:rPr lang="en-US" sz="2400" b="1" i="1" dirty="0"/>
              <a:t>						CIGEOF-FCAG-UNLP </a:t>
            </a:r>
          </a:p>
        </p:txBody>
      </p:sp>
      <p:sp>
        <p:nvSpPr>
          <p:cNvPr id="12" name="Diagrama de flujo: proceso 13">
            <a:extLst>
              <a:ext uri="{FF2B5EF4-FFF2-40B4-BE49-F238E27FC236}">
                <a16:creationId xmlns:a16="http://schemas.microsoft.com/office/drawing/2014/main" id="{938A8626-5F1A-ABBA-A7A3-F994E42643C2}"/>
              </a:ext>
            </a:extLst>
          </p:cNvPr>
          <p:cNvSpPr/>
          <p:nvPr/>
        </p:nvSpPr>
        <p:spPr>
          <a:xfrm>
            <a:off x="4559075" y="3314360"/>
            <a:ext cx="3423684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Implementación</a:t>
            </a:r>
            <a:r>
              <a:rPr lang="en-US" sz="2000" b="1" dirty="0"/>
              <a:t> de </a:t>
            </a:r>
            <a:r>
              <a:rPr lang="en-US" sz="2000" b="1" dirty="0" err="1"/>
              <a:t>metodologías</a:t>
            </a:r>
            <a:endParaRPr lang="es-AR" sz="2000" b="1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EB95A80D-E82A-553C-1EC7-51A15F51F073}"/>
              </a:ext>
            </a:extLst>
          </p:cNvPr>
          <p:cNvCxnSpPr/>
          <p:nvPr/>
        </p:nvCxnSpPr>
        <p:spPr>
          <a:xfrm>
            <a:off x="6137894" y="3111939"/>
            <a:ext cx="0" cy="182561"/>
          </a:xfrm>
          <a:prstGeom prst="straightConnector1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3D29B6B-C948-B5DC-CB95-98D88DF1D496}"/>
              </a:ext>
            </a:extLst>
          </p:cNvPr>
          <p:cNvCxnSpPr>
            <a:cxnSpLocks/>
          </p:cNvCxnSpPr>
          <p:nvPr/>
        </p:nvCxnSpPr>
        <p:spPr>
          <a:xfrm>
            <a:off x="6184778" y="3927008"/>
            <a:ext cx="0" cy="324521"/>
          </a:xfrm>
          <a:prstGeom prst="straightConnector1">
            <a:avLst/>
          </a:prstGeom>
          <a:ln w="1905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Universidad Nacional de La Plata">
            <a:extLst>
              <a:ext uri="{FF2B5EF4-FFF2-40B4-BE49-F238E27FC236}">
                <a16:creationId xmlns:a16="http://schemas.microsoft.com/office/drawing/2014/main" id="{DFA10CFD-DB14-881E-6050-B879CE9DB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6"/>
          <a:stretch/>
        </p:blipFill>
        <p:spPr bwMode="auto">
          <a:xfrm>
            <a:off x="7316893" y="143915"/>
            <a:ext cx="1492858" cy="6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C69B999-D0FB-9B52-593F-FA0DA994F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7" t="34927" r="23290" b="34927"/>
          <a:stretch/>
        </p:blipFill>
        <p:spPr>
          <a:xfrm>
            <a:off x="5641723" y="149850"/>
            <a:ext cx="1619291" cy="649546"/>
          </a:xfrm>
          <a:prstGeom prst="rect">
            <a:avLst/>
          </a:prstGeom>
        </p:spPr>
      </p:pic>
      <p:sp>
        <p:nvSpPr>
          <p:cNvPr id="11" name="Freeform 16">
            <a:extLst>
              <a:ext uri="{FF2B5EF4-FFF2-40B4-BE49-F238E27FC236}">
                <a16:creationId xmlns:a16="http://schemas.microsoft.com/office/drawing/2014/main" id="{E960322F-89DD-CFF5-4245-7DC171B00D8E}"/>
              </a:ext>
            </a:extLst>
          </p:cNvPr>
          <p:cNvSpPr>
            <a:spLocks noChangeAspect="1"/>
          </p:cNvSpPr>
          <p:nvPr/>
        </p:nvSpPr>
        <p:spPr>
          <a:xfrm>
            <a:off x="10736875" y="175824"/>
            <a:ext cx="1177402" cy="597599"/>
          </a:xfrm>
          <a:custGeom>
            <a:avLst/>
            <a:gdLst/>
            <a:ahLst/>
            <a:cxnLst/>
            <a:rect l="l" t="t" r="r" b="b"/>
            <a:pathLst>
              <a:path w="2398698" h="1570622">
                <a:moveTo>
                  <a:pt x="0" y="0"/>
                </a:moveTo>
                <a:lnTo>
                  <a:pt x="2398698" y="0"/>
                </a:lnTo>
                <a:lnTo>
                  <a:pt x="2398698" y="1570622"/>
                </a:lnTo>
                <a:lnTo>
                  <a:pt x="0" y="15706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cxnSp>
        <p:nvCxnSpPr>
          <p:cNvPr id="54" name="Conector: angular 53">
            <a:extLst>
              <a:ext uri="{FF2B5EF4-FFF2-40B4-BE49-F238E27FC236}">
                <a16:creationId xmlns:a16="http://schemas.microsoft.com/office/drawing/2014/main" id="{1952C01D-B362-3140-E35E-4915D43B9CEC}"/>
              </a:ext>
            </a:extLst>
          </p:cNvPr>
          <p:cNvCxnSpPr>
            <a:cxnSpLocks/>
            <a:stCxn id="47" idx="2"/>
          </p:cNvCxnSpPr>
          <p:nvPr/>
        </p:nvCxnSpPr>
        <p:spPr>
          <a:xfrm rot="5400000">
            <a:off x="8589998" y="3319769"/>
            <a:ext cx="706100" cy="1920578"/>
          </a:xfrm>
          <a:prstGeom prst="bentConnector2">
            <a:avLst/>
          </a:prstGeom>
          <a:ln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Elipse 56">
            <a:extLst>
              <a:ext uri="{FF2B5EF4-FFF2-40B4-BE49-F238E27FC236}">
                <a16:creationId xmlns:a16="http://schemas.microsoft.com/office/drawing/2014/main" id="{2BC781F1-14BA-F609-7DBD-7F286338DF5B}"/>
              </a:ext>
            </a:extLst>
          </p:cNvPr>
          <p:cNvSpPr/>
          <p:nvPr/>
        </p:nvSpPr>
        <p:spPr>
          <a:xfrm>
            <a:off x="4559075" y="4251529"/>
            <a:ext cx="3423684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/>
              <a:t>Mejorar</a:t>
            </a:r>
            <a:r>
              <a:rPr lang="es-AR" dirty="0"/>
              <a:t> </a:t>
            </a:r>
            <a:r>
              <a:rPr lang="es-AR" sz="2000" b="1" dirty="0"/>
              <a:t>el conocimiento</a:t>
            </a:r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D4C55C50-BF5E-6EE1-7B12-BCCF3AD79DC2}"/>
              </a:ext>
            </a:extLst>
          </p:cNvPr>
          <p:cNvSpPr/>
          <p:nvPr/>
        </p:nvSpPr>
        <p:spPr>
          <a:xfrm>
            <a:off x="8198139" y="5245756"/>
            <a:ext cx="3423684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/>
              <a:t>Lograr alertas efectivas</a:t>
            </a:r>
          </a:p>
        </p:txBody>
      </p:sp>
      <p:cxnSp>
        <p:nvCxnSpPr>
          <p:cNvPr id="61" name="Conector recto de flecha 60">
            <a:extLst>
              <a:ext uri="{FF2B5EF4-FFF2-40B4-BE49-F238E27FC236}">
                <a16:creationId xmlns:a16="http://schemas.microsoft.com/office/drawing/2014/main" id="{35C88A06-ED62-4CEB-2C49-9789267DECEC}"/>
              </a:ext>
            </a:extLst>
          </p:cNvPr>
          <p:cNvCxnSpPr>
            <a:stCxn id="47" idx="2"/>
            <a:endCxn id="59" idx="0"/>
          </p:cNvCxnSpPr>
          <p:nvPr/>
        </p:nvCxnSpPr>
        <p:spPr>
          <a:xfrm>
            <a:off x="9903337" y="3927008"/>
            <a:ext cx="6644" cy="1318748"/>
          </a:xfrm>
          <a:prstGeom prst="straightConnector1">
            <a:avLst/>
          </a:prstGeom>
          <a:ln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D4777657-36A2-4FCA-AB99-DB308F8E47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8408" y="197216"/>
            <a:ext cx="1840556" cy="55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7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n 49"/>
          <p:cNvPicPr/>
          <p:nvPr/>
        </p:nvPicPr>
        <p:blipFill>
          <a:blip r:embed="rId2"/>
          <a:stretch/>
        </p:blipFill>
        <p:spPr>
          <a:xfrm>
            <a:off x="-6752" y="419277"/>
            <a:ext cx="12190382" cy="6054918"/>
          </a:xfrm>
          <a:prstGeom prst="rect">
            <a:avLst/>
          </a:prstGeom>
          <a:ln>
            <a:noFill/>
          </a:ln>
        </p:spPr>
      </p:pic>
      <p:pic>
        <p:nvPicPr>
          <p:cNvPr id="3" name="Google Shape;791;g2d6e0dd18f3_2_16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708A218F-4AC8-01C4-1618-40024529A82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577" t="34927" r="23289" b="34926"/>
          <a:stretch/>
        </p:blipFill>
        <p:spPr>
          <a:xfrm>
            <a:off x="10455250" y="453527"/>
            <a:ext cx="1351452" cy="492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4;g2d6e0dd18f3_2_66">
            <a:extLst>
              <a:ext uri="{FF2B5EF4-FFF2-40B4-BE49-F238E27FC236}">
                <a16:creationId xmlns:a16="http://schemas.microsoft.com/office/drawing/2014/main" id="{A5ACE015-7F90-AABA-9AF1-1EF87FA2513C}"/>
              </a:ext>
            </a:extLst>
          </p:cNvPr>
          <p:cNvSpPr/>
          <p:nvPr/>
        </p:nvSpPr>
        <p:spPr>
          <a:xfrm>
            <a:off x="0" y="362074"/>
            <a:ext cx="12192000" cy="832758"/>
          </a:xfrm>
          <a:prstGeom prst="rect">
            <a:avLst/>
          </a:prstGeom>
          <a:solidFill>
            <a:srgbClr val="0070C0">
              <a:alpha val="83921"/>
            </a:srgb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37817" y="153822"/>
            <a:ext cx="11360800" cy="85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  <a:buSzPts val="990"/>
            </a:pPr>
            <a:r>
              <a:rPr lang="es-419" sz="2000" b="1" dirty="0">
                <a:solidFill>
                  <a:schemeClr val="bg1"/>
                </a:solidFill>
              </a:rPr>
              <a:t>TOMOGRAFÍA DE ATENUACIÓN SÍSMICA EN EL VOLCÁN LLAIMA.</a:t>
            </a:r>
            <a:endParaRPr sz="2000" b="1" dirty="0">
              <a:solidFill>
                <a:schemeClr val="bg1"/>
              </a:solidFill>
            </a:endParaRPr>
          </a:p>
        </p:txBody>
      </p:sp>
      <p:pic>
        <p:nvPicPr>
          <p:cNvPr id="55" name="Google Shape;55;p13" title="1zz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165" y="1430861"/>
            <a:ext cx="4113935" cy="214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MHnewall_EtoW.png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7721" y="3806094"/>
            <a:ext cx="2574962" cy="238148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280851" y="6175010"/>
            <a:ext cx="3368468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419" sz="1600" dirty="0">
                <a:solidFill>
                  <a:schemeClr val="bg1"/>
                </a:solidFill>
              </a:rPr>
              <a:t>Tomografía de velocidad de fase.</a:t>
            </a:r>
          </a:p>
          <a:p>
            <a:r>
              <a:rPr lang="es-419" sz="1600" dirty="0">
                <a:solidFill>
                  <a:schemeClr val="bg1"/>
                </a:solidFill>
              </a:rPr>
              <a:t>	Casas et al., (en </a:t>
            </a:r>
            <a:r>
              <a:rPr lang="es-419" sz="1600" dirty="0" err="1">
                <a:solidFill>
                  <a:schemeClr val="bg1"/>
                </a:solidFill>
              </a:rPr>
              <a:t>prep</a:t>
            </a:r>
            <a:r>
              <a:rPr lang="es-419" sz="1600" dirty="0">
                <a:solidFill>
                  <a:schemeClr val="bg1"/>
                </a:solidFill>
              </a:rPr>
              <a:t>)</a:t>
            </a:r>
            <a:endParaRPr sz="1600" dirty="0">
              <a:solidFill>
                <a:schemeClr val="bg1"/>
              </a:solidFill>
            </a:endParaRPr>
          </a:p>
        </p:txBody>
      </p:sp>
      <p:pic>
        <p:nvPicPr>
          <p:cNvPr id="58" name="Google Shape;58;p13" title="mapa_estaciones_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951" y="4045234"/>
            <a:ext cx="2008601" cy="229906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109733" y="3594434"/>
            <a:ext cx="2688400" cy="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419" sz="1600" dirty="0">
                <a:solidFill>
                  <a:schemeClr val="bg1"/>
                </a:solidFill>
              </a:rPr>
              <a:t>Volcán Llaima, Chile.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41267" y="6195067"/>
            <a:ext cx="3201701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419" sz="1600" dirty="0">
                <a:solidFill>
                  <a:schemeClr val="bg1"/>
                </a:solidFill>
              </a:rPr>
              <a:t>Distribución de estaciones alrededor del volcán.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278853" y="5364280"/>
            <a:ext cx="5527850" cy="1122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419" sz="1600" dirty="0">
                <a:solidFill>
                  <a:schemeClr val="bg1"/>
                </a:solidFill>
              </a:rPr>
              <a:t>Complementar la información de sismos y ruido sísmico caracterizando los procesos asociados a fluidos, alteración hidrotermal y temperatura para ayudar a comprender la naturaleza de las rocas del subsuelo.</a:t>
            </a:r>
            <a:endParaRPr sz="1600" dirty="0">
              <a:solidFill>
                <a:schemeClr val="bg1"/>
              </a:solidFill>
            </a:endParaRPr>
          </a:p>
        </p:txBody>
      </p:sp>
      <p:pic>
        <p:nvPicPr>
          <p:cNvPr id="5" name="Google Shape;791;g2d6e0dd18f3_2_16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6AE4B94-DC5A-8EF5-9CF3-01846DCDE8F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 l="23577" t="34927" r="23289" b="34926"/>
          <a:stretch/>
        </p:blipFill>
        <p:spPr>
          <a:xfrm>
            <a:off x="10455250" y="453527"/>
            <a:ext cx="1351452" cy="492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608164-5056-0927-3526-F7FD9A97D174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3" t="16387" b="2585"/>
          <a:stretch>
            <a:fillRect/>
          </a:stretch>
        </p:blipFill>
        <p:spPr>
          <a:xfrm>
            <a:off x="6278852" y="1421434"/>
            <a:ext cx="5254551" cy="37861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>
          <a:extLst>
            <a:ext uri="{FF2B5EF4-FFF2-40B4-BE49-F238E27FC236}">
              <a16:creationId xmlns:a16="http://schemas.microsoft.com/office/drawing/2014/main" id="{B6BEB0ED-2CD7-1130-09AC-3650A1E05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d6e0dd18f3_2_66">
            <a:extLst>
              <a:ext uri="{FF2B5EF4-FFF2-40B4-BE49-F238E27FC236}">
                <a16:creationId xmlns:a16="http://schemas.microsoft.com/office/drawing/2014/main" id="{36B7B35F-57FC-9F99-3822-AD2A7B7C65E9}"/>
              </a:ext>
            </a:extLst>
          </p:cNvPr>
          <p:cNvSpPr/>
          <p:nvPr/>
        </p:nvSpPr>
        <p:spPr>
          <a:xfrm>
            <a:off x="0" y="289311"/>
            <a:ext cx="12192000" cy="832758"/>
          </a:xfrm>
          <a:prstGeom prst="rect">
            <a:avLst/>
          </a:prstGeom>
          <a:solidFill>
            <a:srgbClr val="0070C0">
              <a:alpha val="83921"/>
            </a:srgb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C51E923-8281-DC0A-32AD-29C515BD49E5}"/>
              </a:ext>
            </a:extLst>
          </p:cNvPr>
          <p:cNvSpPr/>
          <p:nvPr/>
        </p:nvSpPr>
        <p:spPr>
          <a:xfrm>
            <a:off x="1464530" y="554541"/>
            <a:ext cx="8439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r>
              <a:rPr lang="es-AR" b="1" dirty="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MONITOREO DEL SUBSUELO VOLCÁNICO MEDIANTE ANÁLISIS DE LA SEÑAL CONTINUA</a:t>
            </a: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791;g2d6e0dd18f3_2_16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0D5F82B2-7960-17F0-27F5-3B84EA62741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577" t="34927" r="23289" b="34926"/>
          <a:stretch/>
        </p:blipFill>
        <p:spPr>
          <a:xfrm>
            <a:off x="9815824" y="493172"/>
            <a:ext cx="1351452" cy="49207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802;g2d6e0dd18f3_2_189">
            <a:extLst>
              <a:ext uri="{FF2B5EF4-FFF2-40B4-BE49-F238E27FC236}">
                <a16:creationId xmlns:a16="http://schemas.microsoft.com/office/drawing/2014/main" id="{10A13367-9AF5-50A5-E577-4A7A35F1D286}"/>
              </a:ext>
            </a:extLst>
          </p:cNvPr>
          <p:cNvSpPr>
            <a:spLocks noChangeAspect="1"/>
          </p:cNvSpPr>
          <p:nvPr/>
        </p:nvSpPr>
        <p:spPr>
          <a:xfrm>
            <a:off x="660896" y="456584"/>
            <a:ext cx="828965" cy="401695"/>
          </a:xfrm>
          <a:custGeom>
            <a:avLst/>
            <a:gdLst/>
            <a:ahLst/>
            <a:cxnLst/>
            <a:rect l="l" t="t" r="r" b="b"/>
            <a:pathLst>
              <a:path w="2398698" h="1570622" extrusionOk="0">
                <a:moveTo>
                  <a:pt x="0" y="0"/>
                </a:moveTo>
                <a:lnTo>
                  <a:pt x="2398698" y="0"/>
                </a:lnTo>
                <a:lnTo>
                  <a:pt x="2398698" y="1570622"/>
                </a:lnTo>
                <a:lnTo>
                  <a:pt x="0" y="1570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46;g2d6f833b584_1_93">
            <a:extLst>
              <a:ext uri="{FF2B5EF4-FFF2-40B4-BE49-F238E27FC236}">
                <a16:creationId xmlns:a16="http://schemas.microsoft.com/office/drawing/2014/main" id="{39BA8CD4-386F-DE85-07B2-FB8411BE760B}"/>
              </a:ext>
            </a:extLst>
          </p:cNvPr>
          <p:cNvSpPr/>
          <p:nvPr/>
        </p:nvSpPr>
        <p:spPr>
          <a:xfrm>
            <a:off x="135666" y="1200476"/>
            <a:ext cx="5897392" cy="639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ELIPTICIDAD DEL TREMOR</a:t>
            </a:r>
            <a:endParaRPr kumimoji="0" lang="es-AR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AR" b="1" i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586;g2d6e0dd18f3_2_66">
            <a:extLst>
              <a:ext uri="{FF2B5EF4-FFF2-40B4-BE49-F238E27FC236}">
                <a16:creationId xmlns:a16="http://schemas.microsoft.com/office/drawing/2014/main" id="{C1C346A5-1326-70A6-B222-F574A16DA67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666" y="362945"/>
            <a:ext cx="427351" cy="593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301A27D-8EB2-66EE-F7C3-3F66B0CA3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6" y="1652051"/>
            <a:ext cx="1328864" cy="10410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62033F0-0599-37C0-046E-53EC919114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8" y="2769767"/>
            <a:ext cx="1381653" cy="89493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574CE68-59C1-F433-283B-706A9FFAE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08" y="3797577"/>
            <a:ext cx="1381653" cy="90074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6479E3DC-917A-828B-2F65-13AE20B0FD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079" y="4788309"/>
            <a:ext cx="2564573" cy="1652546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5419BE5-3F5B-444E-EC0E-9CB822774C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26" y="4788309"/>
            <a:ext cx="2668450" cy="1650763"/>
          </a:xfrm>
          <a:prstGeom prst="rect">
            <a:avLst/>
          </a:prstGeom>
        </p:spPr>
      </p:pic>
      <p:sp>
        <p:nvSpPr>
          <p:cNvPr id="3" name="Google Shape;946;g2d6f833b584_1_93">
            <a:extLst>
              <a:ext uri="{FF2B5EF4-FFF2-40B4-BE49-F238E27FC236}">
                <a16:creationId xmlns:a16="http://schemas.microsoft.com/office/drawing/2014/main" id="{42235DF1-B156-F74C-A092-4AF3370D1DF1}"/>
              </a:ext>
            </a:extLst>
          </p:cNvPr>
          <p:cNvSpPr/>
          <p:nvPr/>
        </p:nvSpPr>
        <p:spPr>
          <a:xfrm>
            <a:off x="6294608" y="1189103"/>
            <a:ext cx="5897392" cy="639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FRECUENCIA NATURAL y VELOCIDAD DEL SUELO</a:t>
            </a:r>
          </a:p>
        </p:txBody>
      </p:sp>
      <p:pic>
        <p:nvPicPr>
          <p:cNvPr id="7" name="Google Shape;921;g2d6f833b584_1_74">
            <a:extLst>
              <a:ext uri="{FF2B5EF4-FFF2-40B4-BE49-F238E27FC236}">
                <a16:creationId xmlns:a16="http://schemas.microsoft.com/office/drawing/2014/main" id="{84070ABF-92BF-6CD4-7F34-17FB07CE7980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69622" y="4055010"/>
            <a:ext cx="4745930" cy="2641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47492CC-FF84-A541-D0B2-4BE07D1496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1244" y="2722065"/>
            <a:ext cx="2841685" cy="1976253"/>
          </a:xfrm>
          <a:prstGeom prst="rect">
            <a:avLst/>
          </a:prstGeom>
        </p:spPr>
      </p:pic>
      <p:pic>
        <p:nvPicPr>
          <p:cNvPr id="2050" name="Picture 2" descr="Tour Volcán Sierra Negra $55 | RESERVAR | Galapagos">
            <a:extLst>
              <a:ext uri="{FF2B5EF4-FFF2-40B4-BE49-F238E27FC236}">
                <a16:creationId xmlns:a16="http://schemas.microsoft.com/office/drawing/2014/main" id="{3EEBEC96-E039-A706-3FDA-B26583365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51" y="1670675"/>
            <a:ext cx="2764110" cy="173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5F9AB11-4211-1A8C-10C9-B889C5365857}"/>
              </a:ext>
            </a:extLst>
          </p:cNvPr>
          <p:cNvSpPr txBox="1"/>
          <p:nvPr/>
        </p:nvSpPr>
        <p:spPr>
          <a:xfrm>
            <a:off x="1495785" y="3635767"/>
            <a:ext cx="2668450" cy="59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47619"/>
              <a:buFont typeface="Arial"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Caso particular: Sierra Negra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47619"/>
              <a:buFont typeface="Arial"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Falsetta, (en </a:t>
            </a:r>
            <a:r>
              <a:rPr kumimoji="0" lang="es-AR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prep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.)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5F2E35A-320D-2B26-86B3-87DF130D3776}"/>
              </a:ext>
            </a:extLst>
          </p:cNvPr>
          <p:cNvSpPr txBox="1"/>
          <p:nvPr/>
        </p:nvSpPr>
        <p:spPr>
          <a:xfrm>
            <a:off x="6704000" y="3413608"/>
            <a:ext cx="3149350" cy="59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47619"/>
              <a:buFont typeface="Arial"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Caso particular: </a:t>
            </a:r>
            <a:r>
              <a:rPr kumimoji="0" lang="es-AR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Vn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Copahue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47619"/>
              <a:buFont typeface="Arial"/>
              <a:buNone/>
              <a:tabLst/>
              <a:defRPr/>
            </a:pPr>
            <a:r>
              <a:rPr lang="es-AR" sz="14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         Casas et al. 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s-AR" sz="1400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2" name="Picture 4" descr="Cenizas del Volcán Copahue preocuparon a turistas y pobladores - San Martin  a DIARIO">
            <a:extLst>
              <a:ext uri="{FF2B5EF4-FFF2-40B4-BE49-F238E27FC236}">
                <a16:creationId xmlns:a16="http://schemas.microsoft.com/office/drawing/2014/main" id="{DCCC34BF-28A8-3970-0FC1-919C3A9E6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030" y="1518014"/>
            <a:ext cx="3357717" cy="188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3E7BCEDD-B8BE-EA85-5276-5A3E704BE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848" y="1799988"/>
            <a:ext cx="2157880" cy="216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32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>
          <a:extLst>
            <a:ext uri="{FF2B5EF4-FFF2-40B4-BE49-F238E27FC236}">
              <a16:creationId xmlns:a16="http://schemas.microsoft.com/office/drawing/2014/main" id="{7228F54D-787A-3C04-BEE7-CE47C1A42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d6e0dd18f3_2_66">
            <a:extLst>
              <a:ext uri="{FF2B5EF4-FFF2-40B4-BE49-F238E27FC236}">
                <a16:creationId xmlns:a16="http://schemas.microsoft.com/office/drawing/2014/main" id="{2152FB5D-5585-5962-AAD2-F882113E853E}"/>
              </a:ext>
            </a:extLst>
          </p:cNvPr>
          <p:cNvSpPr/>
          <p:nvPr/>
        </p:nvSpPr>
        <p:spPr>
          <a:xfrm>
            <a:off x="0" y="289311"/>
            <a:ext cx="12192000" cy="832758"/>
          </a:xfrm>
          <a:prstGeom prst="rect">
            <a:avLst/>
          </a:prstGeom>
          <a:solidFill>
            <a:srgbClr val="0070C0">
              <a:alpha val="83921"/>
            </a:srgb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DCABB36-7ACB-8CF6-42CE-9C4B66FC243C}"/>
              </a:ext>
            </a:extLst>
          </p:cNvPr>
          <p:cNvSpPr/>
          <p:nvPr/>
        </p:nvSpPr>
        <p:spPr>
          <a:xfrm>
            <a:off x="3058664" y="496406"/>
            <a:ext cx="5931767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defRPr/>
            </a:pPr>
            <a:r>
              <a:rPr lang="es-AR" sz="2000" b="1" dirty="0">
                <a:solidFill>
                  <a:srgbClr val="FFFFFF"/>
                </a:solidFill>
                <a:latin typeface="Encode Sans"/>
              </a:rPr>
              <a:t>INVERSIÓN DE TENSOR MOMENTO COMPLETO</a:t>
            </a:r>
            <a:endParaRPr lang="es-MX" sz="2000" dirty="0"/>
          </a:p>
        </p:txBody>
      </p:sp>
      <p:pic>
        <p:nvPicPr>
          <p:cNvPr id="7" name="Google Shape;791;g2d6e0dd18f3_2_16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7B478F21-C980-E8D3-39CF-207B1BBC797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577" t="34927" r="23289" b="34926"/>
          <a:stretch/>
        </p:blipFill>
        <p:spPr>
          <a:xfrm>
            <a:off x="9563070" y="459086"/>
            <a:ext cx="1350236" cy="4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62;g2d6f833b584_1_18">
            <a:extLst>
              <a:ext uri="{FF2B5EF4-FFF2-40B4-BE49-F238E27FC236}">
                <a16:creationId xmlns:a16="http://schemas.microsoft.com/office/drawing/2014/main" id="{B65B04D4-9B51-57B8-9F6E-10EB87A1A744}"/>
              </a:ext>
            </a:extLst>
          </p:cNvPr>
          <p:cNvSpPr txBox="1"/>
          <p:nvPr/>
        </p:nvSpPr>
        <p:spPr>
          <a:xfrm>
            <a:off x="6581670" y="1225686"/>
            <a:ext cx="5169232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600" b="1" i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Relocalización de Fuente y e</a:t>
            </a:r>
            <a:r>
              <a:rPr kumimoji="0" lang="es-AR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stimación</a:t>
            </a: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 de Tensor Momento Completo mediante </a:t>
            </a:r>
            <a:r>
              <a:rPr kumimoji="0" lang="es-AR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inversion</a:t>
            </a: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 de forma de onda (Grond)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Caso particular:  Mw5.3 Sierra Negra, Galápagos (junio 2018)	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		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FD3695B-917F-765D-42EB-68A6D51B2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369" y="4491330"/>
            <a:ext cx="5288033" cy="140588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8A134DD-F5E2-46EE-C0C1-2DD298A37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0152" y="3171475"/>
            <a:ext cx="2190750" cy="120967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321EBCB-F0F1-639D-A771-C3A1703B04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1369" y="3188694"/>
            <a:ext cx="2628900" cy="1209675"/>
          </a:xfrm>
          <a:prstGeom prst="rect">
            <a:avLst/>
          </a:prstGeom>
        </p:spPr>
      </p:pic>
      <p:sp>
        <p:nvSpPr>
          <p:cNvPr id="3" name="Google Shape;862;g2d6f833b584_1_18">
            <a:extLst>
              <a:ext uri="{FF2B5EF4-FFF2-40B4-BE49-F238E27FC236}">
                <a16:creationId xmlns:a16="http://schemas.microsoft.com/office/drawing/2014/main" id="{C9942D93-5690-DB3E-BAFE-42844594894B}"/>
              </a:ext>
            </a:extLst>
          </p:cNvPr>
          <p:cNvSpPr txBox="1"/>
          <p:nvPr/>
        </p:nvSpPr>
        <p:spPr>
          <a:xfrm>
            <a:off x="7174524" y="5906324"/>
            <a:ext cx="415580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s-AR" sz="1200" dirty="0">
                <a:solidFill>
                  <a:srgbClr val="FFFFFF"/>
                </a:solidFill>
                <a:ea typeface="+mn-lt"/>
                <a:cs typeface="+mn-lt"/>
              </a:rPr>
              <a:t>Las ilustraciones no corresponden al sismo elegido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charset="0"/>
            </a:endParaRPr>
          </a:p>
        </p:txBody>
      </p:sp>
      <p:sp>
        <p:nvSpPr>
          <p:cNvPr id="4" name="Google Shape;862;g2d6f833b584_1_18">
            <a:extLst>
              <a:ext uri="{FF2B5EF4-FFF2-40B4-BE49-F238E27FC236}">
                <a16:creationId xmlns:a16="http://schemas.microsoft.com/office/drawing/2014/main" id="{C067DE02-A338-588C-930D-EDB9448890C2}"/>
              </a:ext>
            </a:extLst>
          </p:cNvPr>
          <p:cNvSpPr txBox="1"/>
          <p:nvPr/>
        </p:nvSpPr>
        <p:spPr>
          <a:xfrm>
            <a:off x="10687327" y="4482218"/>
            <a:ext cx="131207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s-AR" sz="1200" dirty="0">
                <a:solidFill>
                  <a:srgbClr val="FFFFFF"/>
                </a:solidFill>
                <a:ea typeface="+mn-lt"/>
                <a:cs typeface="+mn-lt"/>
              </a:rPr>
              <a:t>Componentes de la solución:</a:t>
            </a:r>
          </a:p>
          <a:p>
            <a:pPr>
              <a:defRPr/>
            </a:pPr>
            <a:r>
              <a:rPr kumimoji="0" lang="es-AR" sz="1200" b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lt"/>
                <a:cs typeface="+mn-lt"/>
                <a:sym typeface="Arial"/>
              </a:rPr>
              <a:t>DC </a:t>
            </a:r>
            <a:r>
              <a:rPr lang="es-AR" sz="1200" b="1" dirty="0">
                <a:solidFill>
                  <a:srgbClr val="FFFFFF"/>
                </a:solidFill>
                <a:ea typeface="+mn-lt"/>
                <a:cs typeface="+mn-lt"/>
                <a:sym typeface="Arial"/>
              </a:rPr>
              <a:t>+CLVD</a:t>
            </a:r>
            <a:r>
              <a:rPr kumimoji="0" lang="es-AR" sz="1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	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69E77C1-A52A-8E24-C74B-99CBC059C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41" y="1594468"/>
            <a:ext cx="3157328" cy="435732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FA185F-06C3-6289-78F5-7A5235657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05" y="5282276"/>
            <a:ext cx="1190507" cy="119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F642431-16BD-6A48-20FA-F7280EE789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41" y="5986369"/>
            <a:ext cx="1539373" cy="62489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88BE1AF-1F62-29FF-BE62-25962ECD1E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901" y="1597359"/>
            <a:ext cx="3104137" cy="4357326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7C35E28C-F5B7-3D06-AF0D-85220F36A484}"/>
              </a:ext>
            </a:extLst>
          </p:cNvPr>
          <p:cNvSpPr txBox="1"/>
          <p:nvPr/>
        </p:nvSpPr>
        <p:spPr>
          <a:xfrm>
            <a:off x="4400776" y="5986369"/>
            <a:ext cx="2180894" cy="33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47619"/>
              <a:buFont typeface="Arial"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Vasconez et al. (2018)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336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rgbClr val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7792</TotalTime>
  <Words>291</Words>
  <Application>Microsoft Office PowerPoint</Application>
  <PresentationFormat>Panorámica</PresentationFormat>
  <Paragraphs>40</Paragraphs>
  <Slides>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Aptos</vt:lpstr>
      <vt:lpstr>Aptos Display</vt:lpstr>
      <vt:lpstr>Arial</vt:lpstr>
      <vt:lpstr>Avenir</vt:lpstr>
      <vt:lpstr>Calibri</vt:lpstr>
      <vt:lpstr>Encode Sans</vt:lpstr>
      <vt:lpstr>Helvetica Neue</vt:lpstr>
      <vt:lpstr>Tema de Office</vt:lpstr>
      <vt:lpstr>AccentBoxVTI</vt:lpstr>
      <vt:lpstr>Presentación de PowerPoint</vt:lpstr>
      <vt:lpstr>Presentación de PowerPoint</vt:lpstr>
      <vt:lpstr>Presentación de PowerPoint</vt:lpstr>
      <vt:lpstr>TOMOGRAFÍA DE ATENUACIÓN SÍSMICA EN EL VOLCÁN LLAIMA.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Gabriela Badi</dc:creator>
  <cp:lastModifiedBy>Gabriela Badi</cp:lastModifiedBy>
  <cp:revision>282</cp:revision>
  <dcterms:created xsi:type="dcterms:W3CDTF">2024-03-10T12:50:13Z</dcterms:created>
  <dcterms:modified xsi:type="dcterms:W3CDTF">2026-06-15T15:22:07Z</dcterms:modified>
</cp:coreProperties>
</file>